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28" r:id="rId1"/>
    <p:sldMasterId id="2147484740" r:id="rId2"/>
  </p:sldMasterIdLst>
  <p:notesMasterIdLst>
    <p:notesMasterId r:id="rId25"/>
  </p:notesMasterIdLst>
  <p:sldIdLst>
    <p:sldId id="256" r:id="rId3"/>
    <p:sldId id="259" r:id="rId4"/>
    <p:sldId id="257" r:id="rId5"/>
    <p:sldId id="260" r:id="rId6"/>
    <p:sldId id="262" r:id="rId7"/>
    <p:sldId id="261" r:id="rId8"/>
    <p:sldId id="263" r:id="rId9"/>
    <p:sldId id="276" r:id="rId10"/>
    <p:sldId id="275" r:id="rId11"/>
    <p:sldId id="264" r:id="rId12"/>
    <p:sldId id="268" r:id="rId13"/>
    <p:sldId id="265" r:id="rId14"/>
    <p:sldId id="267" r:id="rId15"/>
    <p:sldId id="269" r:id="rId16"/>
    <p:sldId id="270" r:id="rId17"/>
    <p:sldId id="277" r:id="rId18"/>
    <p:sldId id="278" r:id="rId19"/>
    <p:sldId id="272" r:id="rId20"/>
    <p:sldId id="271" r:id="rId21"/>
    <p:sldId id="273" r:id="rId22"/>
    <p:sldId id="274" r:id="rId23"/>
    <p:sldId id="279" r:id="rId2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842" autoAdjust="0"/>
  </p:normalViewPr>
  <p:slideViewPr>
    <p:cSldViewPr snapToGrid="0" snapToObjects="1">
      <p:cViewPr varScale="1">
        <p:scale>
          <a:sx n="120" d="100"/>
          <a:sy n="120" d="100"/>
        </p:scale>
        <p:origin x="-56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0DBDCD-0FE6-0B4C-A16F-5F4F4458FD23}" type="datetimeFigureOut">
              <a:rPr lang="en-US" smtClean="0"/>
              <a:t>10/22/2014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B23E1D-FADD-954C-935A-9DD3BED60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8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everyone, I’m Nicole Forsgren, and thanks for letting me</a:t>
            </a:r>
            <a:r>
              <a:rPr lang="en-US" baseline="0" dirty="0" smtClean="0"/>
              <a:t> visit with you about some of the exciting things we’ve found about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, and the impact it can have on your company.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998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Stark contrast to Intuit… </a:t>
            </a:r>
          </a:p>
          <a:p>
            <a:endParaRPr lang="en-US" dirty="0" smtClean="0"/>
          </a:p>
          <a:p>
            <a:r>
              <a:rPr lang="en-US" dirty="0" smtClean="0"/>
              <a:t>165 experiments</a:t>
            </a:r>
            <a:r>
              <a:rPr lang="en-US" baseline="0" dirty="0" smtClean="0"/>
              <a:t> during busy season. Five years ago, we would not have seen this… but when else to deliver or test delivering functionality to customers?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And you see that second emphasis?</a:t>
            </a:r>
            <a:r>
              <a:rPr lang="en-US" baseline="0" dirty="0" smtClean="0"/>
              <a:t> (Added by me) </a:t>
            </a:r>
            <a:r>
              <a:rPr lang="en-US" dirty="0" smtClean="0"/>
              <a:t>Conversion</a:t>
            </a:r>
            <a:r>
              <a:rPr lang="en-US" baseline="0" dirty="0" smtClean="0"/>
              <a:t> rate is up 50%. Those are organizational impacts. That is the bottom line.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1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 ISN’T JUST FOR THE UNICORNS. THIS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FOR THE HORSES, TOO.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“All the stories you heard yesterday are examples of how organizations are creating business value and competitive advantage by adopting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DevOps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principles and patterns. These stories paint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rich, nuanced picture of what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DevOps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looks like in organizations, and suggests that it can – and does – help organizations achieve their goals. But we wanted to take this a step further, and see if the data agreed with these stories we see over and over again. 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the data we collected over the past two years – covering 14,000 respondents and hundreds of organizations – backs this up.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DevOps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good for IT.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DevOps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good for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organizations. Let’s start by looking at the impacts of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DevOps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on IT.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06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past, we’ve known that </a:t>
            </a:r>
            <a:r>
              <a:rPr lang="en-US" dirty="0" err="1" smtClean="0"/>
              <a:t>DevOps</a:t>
            </a:r>
            <a:r>
              <a:rPr lang="en-US" dirty="0" smtClean="0"/>
              <a:t> is good for IT. </a:t>
            </a:r>
          </a:p>
          <a:p>
            <a:endParaRPr lang="en-US" dirty="0" smtClean="0"/>
          </a:p>
          <a:p>
            <a:r>
              <a:rPr lang="en-US" dirty="0" smtClean="0"/>
              <a:t>But NOW we know that </a:t>
            </a:r>
            <a:r>
              <a:rPr lang="en-US" dirty="0" err="1" smtClean="0"/>
              <a:t>DevOps</a:t>
            </a:r>
            <a:r>
              <a:rPr lang="en-US" dirty="0" smtClean="0"/>
              <a:t> is good for organizations. </a:t>
            </a:r>
            <a:r>
              <a:rPr lang="en-US" dirty="0" err="1" smtClean="0"/>
              <a:t>DevOps</a:t>
            </a:r>
            <a:r>
              <a:rPr lang="en-US" dirty="0" smtClean="0"/>
              <a:t> has</a:t>
            </a:r>
            <a:r>
              <a:rPr lang="en-US" baseline="0" dirty="0" smtClean="0"/>
              <a:t> impacts that can be seen in the bottom line.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because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isn’t just IT. It’s the practice of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74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because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isn’t just IT. It’s the practice of IT.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74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why we see the impacts to the organization and the bottom line. This requires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IT, yes. But it also requires</a:t>
            </a:r>
          </a:p>
          <a:p>
            <a:r>
              <a:rPr lang="en-US" baseline="0" dirty="0" smtClean="0"/>
              <a:t>CULTURE</a:t>
            </a:r>
          </a:p>
          <a:p>
            <a:r>
              <a:rPr lang="en-US" baseline="0" dirty="0" smtClean="0"/>
              <a:t>PEOPLE</a:t>
            </a:r>
          </a:p>
          <a:p>
            <a:r>
              <a:rPr lang="en-US" baseline="0" dirty="0" smtClean="0"/>
              <a:t>PROCESSES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isn’t just an investment in IT. This is an investment in IT practice. </a:t>
            </a:r>
          </a:p>
          <a:p>
            <a:r>
              <a:rPr lang="en-US" baseline="0" dirty="0" smtClean="0"/>
              <a:t>And these investments are revolutionary in the change they bring about. </a:t>
            </a:r>
          </a:p>
          <a:p>
            <a:r>
              <a:rPr lang="en-US" baseline="0" dirty="0" smtClean="0"/>
              <a:t>Not just to the IT function, but to the organization as a whole.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42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what if</a:t>
            </a:r>
            <a:r>
              <a:rPr lang="en-US" baseline="0" dirty="0" smtClean="0"/>
              <a:t> these revolutionary changes could have </a:t>
            </a:r>
            <a:r>
              <a:rPr lang="en-US" baseline="0" dirty="0" err="1" smtClean="0"/>
              <a:t>impactsthat</a:t>
            </a:r>
            <a:r>
              <a:rPr lang="en-US" baseline="0" dirty="0" smtClean="0"/>
              <a:t> go beyond the organization?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80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think about </a:t>
            </a:r>
            <a:r>
              <a:rPr lang="en-US" dirty="0" err="1" smtClean="0"/>
              <a:t>DevOps</a:t>
            </a:r>
            <a:r>
              <a:rPr lang="en-US" baseline="0" dirty="0" smtClean="0"/>
              <a:t> in a larger context.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look at the things in our environment and how they influence our IT practices. Is it our work environment? Our coworkers? Our support structures? Our home life? Take a moment and think about your own environment. </a:t>
            </a:r>
          </a:p>
          <a:p>
            <a:r>
              <a:rPr lang="en-US" baseline="0" dirty="0" smtClean="0"/>
              <a:t>How does this influence our own IT practices and patterns, such as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also investigate the ways that IT practices and patterns, such as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, impact, [….]</a:t>
            </a:r>
          </a:p>
          <a:p>
            <a:r>
              <a:rPr lang="en-US" baseline="0" dirty="0" smtClean="0"/>
              <a:t>… people</a:t>
            </a:r>
          </a:p>
          <a:p>
            <a:r>
              <a:rPr lang="en-US" baseline="0" dirty="0" smtClean="0"/>
              <a:t>… teams</a:t>
            </a:r>
          </a:p>
          <a:p>
            <a:r>
              <a:rPr lang="en-US" baseline="0" dirty="0" smtClean="0"/>
              <a:t>… organizations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Let’s use this lens to Revolutionize the way we do Business in the 21</a:t>
            </a:r>
            <a:r>
              <a:rPr lang="en-US" baseline="30000" dirty="0" smtClean="0"/>
              <a:t>st</a:t>
            </a:r>
            <a:r>
              <a:rPr lang="en-US" baseline="0" dirty="0" smtClean="0"/>
              <a:t> Century…And specifically, the role of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in driving organization growth and value.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4557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will be working with IT Revolution this year to continue our investigation into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and organizational impacts.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want to hear from YOU. What should we study? What are your pain points? What are your big questions?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your chance to shape our research agenda.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348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-90786" y="-417001"/>
            <a:ext cx="181571" cy="462359"/>
          </a:xfrm>
        </p:spPr>
        <p:txBody>
          <a:bodyPr/>
          <a:lstStyle/>
          <a:p>
            <a:fld id="{60602EE6-F92E-4B4D-9A1B-1BD54118AFD3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734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first time in recent history,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42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first time in recent history, </a:t>
            </a:r>
          </a:p>
          <a:p>
            <a:endParaRPr lang="en-US" dirty="0" smtClean="0"/>
          </a:p>
          <a:p>
            <a:r>
              <a:rPr lang="en-US" dirty="0" smtClean="0"/>
              <a:t>researchers have found a link between IT investments and organizational performance –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42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only if these IT investments occur with the right mix of </a:t>
            </a:r>
          </a:p>
          <a:p>
            <a:r>
              <a:rPr lang="en-US" dirty="0" smtClean="0"/>
              <a:t>IT, </a:t>
            </a:r>
          </a:p>
          <a:p>
            <a:r>
              <a:rPr lang="en-US" dirty="0" smtClean="0"/>
              <a:t>culture, </a:t>
            </a:r>
          </a:p>
          <a:p>
            <a:r>
              <a:rPr lang="en-US" dirty="0" smtClean="0"/>
              <a:t>and practice </a:t>
            </a:r>
          </a:p>
          <a:p>
            <a:r>
              <a:rPr lang="en-US" dirty="0" smtClean="0"/>
              <a:t>called </a:t>
            </a:r>
            <a:r>
              <a:rPr lang="en-US" dirty="0" err="1" smtClean="0"/>
              <a:t>DevOps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For the last two years, I have worked</a:t>
            </a:r>
            <a:r>
              <a:rPr lang="en-US" baseline="0" dirty="0" smtClean="0"/>
              <a:t> with Gene Kim, </a:t>
            </a:r>
            <a:r>
              <a:rPr lang="en-US" baseline="0" dirty="0" err="1" smtClean="0"/>
              <a:t>Jez</a:t>
            </a:r>
            <a:r>
              <a:rPr lang="en-US" baseline="0" dirty="0" smtClean="0"/>
              <a:t> Humble, and Puppet Labs to study organizations that use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practices, to truly understand what contributes to the success of their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, and for the first time, test and measure the impacts of these practices on their bottom line.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42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revolutionary. [pause] We would like to think</a:t>
            </a:r>
            <a:r>
              <a:rPr lang="en-US" baseline="0" dirty="0" smtClean="0"/>
              <a:t> this is common sense, but it isn’t. In fact, it flies in the face of decades of research and experience.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Investments in IT don’t impact the bottom line.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Time</a:t>
            </a:r>
            <a:r>
              <a:rPr lang="en-US" baseline="0" dirty="0" smtClean="0"/>
              <a:t> and time again, studies fail to show any link between IT investment and any kind of organizational impact. ANY KIND! It actually has a name! It’s called the productivity paradox. … Any company can buy a server, throw it in the closet, maybe give it some pretty </a:t>
            </a:r>
            <a:r>
              <a:rPr lang="en-US" baseline="0" dirty="0" err="1" smtClean="0"/>
              <a:t>uplighting</a:t>
            </a:r>
            <a:r>
              <a:rPr lang="en-US" baseline="0" dirty="0" smtClean="0"/>
              <a:t> like we see here. </a:t>
            </a:r>
            <a:r>
              <a:rPr lang="en-US" baseline="0" dirty="0" smtClean="0">
                <a:sym typeface="Wingdings"/>
              </a:rPr>
              <a:t> But then so can any other company. You put enough lipstick on a pig… it’s still a pig. Your pretty server is still just a server. This doesn’t create any kind of sustainable advantage. And the path from IT investment </a:t>
            </a:r>
            <a:r>
              <a:rPr lang="en-US" baseline="0" dirty="0" err="1" smtClean="0">
                <a:sym typeface="Wingdings"/>
              </a:rPr>
              <a:t>alllll</a:t>
            </a:r>
            <a:r>
              <a:rPr lang="en-US" baseline="0" dirty="0" smtClean="0">
                <a:sym typeface="Wingdings"/>
              </a:rPr>
              <a:t> the way down to the 10-K is long and winding. ROI rarely pans out, and even then, it’s usually after years… if that!</a:t>
            </a:r>
          </a:p>
          <a:p>
            <a:endParaRPr lang="en-US" baseline="0" dirty="0" smtClean="0">
              <a:sym typeface="Wingdings"/>
            </a:endParaRPr>
          </a:p>
          <a:p>
            <a:r>
              <a:rPr lang="en-US" baseline="0" dirty="0" smtClean="0">
                <a:sym typeface="Wingdings"/>
              </a:rPr>
              <a:t>So… I knew this, but I just didn’t have it in my heart to tell it to the team, especially since I had a hunch that </a:t>
            </a:r>
            <a:r>
              <a:rPr lang="en-US" baseline="0" dirty="0" err="1" smtClean="0">
                <a:sym typeface="Wingdings"/>
              </a:rPr>
              <a:t>DevOps</a:t>
            </a:r>
            <a:r>
              <a:rPr lang="en-US" baseline="0" dirty="0" smtClean="0">
                <a:sym typeface="Wingdings"/>
              </a:rPr>
              <a:t> might be different. I’ll tell you why in just a minute.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45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So… what makes </a:t>
            </a:r>
            <a:r>
              <a:rPr lang="en-US" dirty="0" err="1" smtClean="0"/>
              <a:t>DevOps</a:t>
            </a:r>
            <a:r>
              <a:rPr lang="en-US" baseline="0" dirty="0" smtClean="0"/>
              <a:t> different? Why are we seeing this impact NOW? It is because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is fundamentally different. It is because the impacts are seen </a:t>
            </a:r>
            <a:r>
              <a:rPr lang="en-US" dirty="0" smtClean="0"/>
              <a:t>only when IT investments occur with the right mix of IT, culture, and practice.</a:t>
            </a:r>
            <a:r>
              <a:rPr lang="en-US" baseline="0" dirty="0" smtClean="0"/>
              <a:t> So we can’t just *invest* in IT. We have to invest in IT *and* our culture and practices… very much like the stories we’ve been hearing here at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Enterprise Summit.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fact, just as Lean and the Toyota way revolutionized manufacturing in the 80s and 90s, we believe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will be the force that revolutionizes the way that technology is done across all industries in all organizations.    THIS is that hunch I had when we were planning the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study last year. THIS is why I suggested we include organizational performance, even though it flew in the face of every other case of IT investment strategy.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isnt</a:t>
            </a:r>
            <a:r>
              <a:rPr lang="en-US" baseline="0" dirty="0" smtClean="0"/>
              <a:t>’ just and investment strategy. It is a revolution.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how did we get here?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256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Velocity 2009:</a:t>
            </a:r>
            <a:r>
              <a:rPr lang="en-US" baseline="0" dirty="0" smtClean="0"/>
              <a:t> John </a:t>
            </a:r>
            <a:r>
              <a:rPr lang="en-US" baseline="0" dirty="0" err="1" smtClean="0"/>
              <a:t>Allspaw</a:t>
            </a:r>
            <a:r>
              <a:rPr lang="en-US" baseline="0" dirty="0" smtClean="0"/>
              <a:t> &amp; John Hammond “10 deploys per day: </a:t>
            </a:r>
            <a:r>
              <a:rPr lang="en-US" baseline="0" dirty="0" err="1" smtClean="0"/>
              <a:t>Dev</a:t>
            </a:r>
            <a:r>
              <a:rPr lang="en-US" baseline="0" dirty="0" smtClean="0"/>
              <a:t> &amp; ops cooperation at Flickr”</a:t>
            </a:r>
          </a:p>
          <a:p>
            <a:r>
              <a:rPr lang="en-US" baseline="0" dirty="0" smtClean="0"/>
              <a:t> - Crazy. Maybe even irresponsible. Historic. Visionary.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1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1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This is fascinating</a:t>
            </a:r>
            <a:r>
              <a:rPr lang="en-US" baseline="0" dirty="0" smtClean="0"/>
              <a:t> throughput, and clearly good for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23E1D-FADD-954C-935A-9DD3BED600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1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3429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D26B-DFC2-4248-8ED0-AD3E108CBDD7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05916"/>
            <a:ext cx="7772400" cy="1102519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4C003-38E8-486A-9BFD-47E55D87241C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9EAA3-934B-41DB-B3B1-806F4BE5CC37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301625" y="1239519"/>
            <a:ext cx="8596313" cy="329755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78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7F932-D99A-4087-BFB1-EA42FAFC8D2C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086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3721894"/>
            <a:ext cx="7885113" cy="1021556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2596754"/>
            <a:ext cx="7885113" cy="1125140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96367-2F2B-4F6E-ACF4-15FA13738E10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523C92-45F4-4C30-810D-4886C1BA69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3733800" cy="30861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200150"/>
            <a:ext cx="3733800" cy="30861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3498D-21C7-408B-8EF5-5B55DEF0BFD5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57350"/>
            <a:ext cx="3733800" cy="26289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57350"/>
            <a:ext cx="3733800" cy="26289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0150"/>
            <a:ext cx="3733800" cy="431006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200150"/>
            <a:ext cx="3733800" cy="431006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B246E-8FD1-42FF-94A4-E4133095C37A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39D4-B818-4372-B1EE-7CB6D5BBC74A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5E438-4D0D-4834-B658-A90420491D98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085850"/>
            <a:ext cx="4648200" cy="3200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085850"/>
            <a:ext cx="2971800" cy="82296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1910919"/>
            <a:ext cx="2971800" cy="2375332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8ADFA-7142-4015-85E6-1712F15FA709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85850"/>
            <a:ext cx="2971800" cy="82296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085850"/>
            <a:ext cx="3419856" cy="260604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910918"/>
            <a:ext cx="2971800" cy="1803832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81E0-D653-4D78-A48F-41D80498BC7E}" type="datetime1">
              <a:rPr lang="en-US" smtClean="0"/>
              <a:pPr/>
              <a:t>10/22/2014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0151"/>
            <a:ext cx="79248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4767263"/>
            <a:ext cx="15240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8B3AFFF1-9C47-49F0-AE12-AF188F3F4E82}" type="datetime1">
              <a:rPr lang="en-US" smtClean="0"/>
              <a:pPr/>
              <a:t>10/22/2014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4767263"/>
            <a:ext cx="990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8237106-F2ED-405E-BC33-CC3CF426205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729" r:id="rId1"/>
    <p:sldLayoutId id="2147484730" r:id="rId2"/>
    <p:sldLayoutId id="2147484731" r:id="rId3"/>
    <p:sldLayoutId id="2147484732" r:id="rId4"/>
    <p:sldLayoutId id="2147484733" r:id="rId5"/>
    <p:sldLayoutId id="2147484734" r:id="rId6"/>
    <p:sldLayoutId id="2147484735" r:id="rId7"/>
    <p:sldLayoutId id="2147484736" r:id="rId8"/>
    <p:sldLayoutId id="2147484737" r:id="rId9"/>
    <p:sldLayoutId id="2147484738" r:id="rId10"/>
    <p:sldLayoutId id="214748473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14302"/>
            <a:ext cx="8229600" cy="70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2" tIns="34298" rIns="68582" bIns="3429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006080"/>
            <a:ext cx="8229600" cy="3394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2" tIns="34298" rIns="68582" bIns="342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7848609" y="4839401"/>
            <a:ext cx="1232290" cy="3231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82845" tIns="91424" rIns="182845" bIns="91424">
            <a:spAutoFit/>
          </a:bodyPr>
          <a:lstStyle>
            <a:defPPr>
              <a:defRPr lang="en-US"/>
            </a:defPPr>
            <a:lvl1pPr defTabSz="685932" fontAlgn="base">
              <a:spcBef>
                <a:spcPct val="50000"/>
              </a:spcBef>
              <a:spcAft>
                <a:spcPct val="0"/>
              </a:spcAft>
              <a:defRPr sz="900">
                <a:solidFill>
                  <a:prstClr val="white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defRPr>
            </a:lvl1pPr>
          </a:lstStyle>
          <a:p>
            <a:r>
              <a:rPr lang="en-US" b="1" dirty="0">
                <a:solidFill>
                  <a:prstClr val="white">
                    <a:lumMod val="65000"/>
                  </a:prstClr>
                </a:solidFill>
              </a:rPr>
              <a:t>@</a:t>
            </a:r>
            <a:r>
              <a:rPr lang="en-US" b="1" dirty="0" err="1" smtClean="0">
                <a:solidFill>
                  <a:prstClr val="white">
                    <a:lumMod val="65000"/>
                  </a:prstClr>
                </a:solidFill>
              </a:rPr>
              <a:t>RealGeneKim</a:t>
            </a:r>
            <a:endParaRPr lang="en-US" b="1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63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1" r:id="rId1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3200" b="1" kern="1200">
          <a:solidFill>
            <a:schemeClr val="tx1"/>
          </a:solidFill>
          <a:latin typeface="Arial" panose="020B0604020202020204" pitchFamily="34" charset="0"/>
          <a:ea typeface="Verdana" pitchFamily="34" charset="0"/>
          <a:cs typeface="Arial" panose="020B0604020202020204" pitchFamily="34" charset="0"/>
        </a:defRPr>
      </a:lvl1pPr>
      <a:lvl2pPr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2pPr>
      <a:lvl3pPr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3pPr>
      <a:lvl4pPr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4pPr>
      <a:lvl5pPr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5pPr>
      <a:lvl6pPr marL="342893"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6pPr>
      <a:lvl7pPr marL="685796"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7pPr>
      <a:lvl8pPr marL="1028693"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8pPr>
      <a:lvl9pPr marL="1371592"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Verdana" pitchFamily="34" charset="0"/>
          <a:cs typeface="Verdana" pitchFamily="34" charset="0"/>
        </a:defRPr>
      </a:lvl9pPr>
    </p:titleStyle>
    <p:bodyStyle>
      <a:lvl1pPr marL="257177" indent="-257177" algn="l" rtl="0" eaLnBrk="1" fontAlgn="base" hangingPunct="1">
        <a:lnSpc>
          <a:spcPct val="90000"/>
        </a:lnSpc>
        <a:spcBef>
          <a:spcPts val="450"/>
        </a:spcBef>
        <a:spcAft>
          <a:spcPct val="0"/>
        </a:spcAft>
        <a:buClr>
          <a:srgbClr val="FDBE57"/>
        </a:buClr>
        <a:buFont typeface="Wingdings" pitchFamily="2" charset="2"/>
        <a:buChar char="§"/>
        <a:defRPr sz="2800" kern="1200">
          <a:solidFill>
            <a:schemeClr val="tx1"/>
          </a:solidFill>
          <a:latin typeface="Arial" pitchFamily="34" charset="0"/>
          <a:ea typeface="Verdana" pitchFamily="34" charset="0"/>
          <a:cs typeface="Arial" pitchFamily="34" charset="0"/>
        </a:defRPr>
      </a:lvl1pPr>
      <a:lvl2pPr marL="557207" indent="-214315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>
          <a:srgbClr val="FDBE57"/>
        </a:buClr>
        <a:buFont typeface="Wingdings" pitchFamily="2" charset="2"/>
        <a:buChar char="§"/>
        <a:defRPr sz="2400" kern="1200">
          <a:solidFill>
            <a:schemeClr val="tx1"/>
          </a:solidFill>
          <a:latin typeface="Arial" pitchFamily="34" charset="0"/>
          <a:ea typeface="Verdana" pitchFamily="34" charset="0"/>
          <a:cs typeface="Arial" pitchFamily="34" charset="0"/>
        </a:defRPr>
      </a:lvl2pPr>
      <a:lvl3pPr marL="857248" indent="-171452" algn="l" rtl="0" eaLnBrk="1" fontAlgn="base" hangingPunct="1">
        <a:lnSpc>
          <a:spcPct val="90000"/>
        </a:lnSpc>
        <a:spcBef>
          <a:spcPts val="225"/>
        </a:spcBef>
        <a:spcAft>
          <a:spcPct val="0"/>
        </a:spcAft>
        <a:buClr>
          <a:srgbClr val="FDBE57"/>
        </a:buClr>
        <a:buFont typeface="Wingdings" pitchFamily="2" charset="2"/>
        <a:buChar char="§"/>
        <a:defRPr sz="1800" kern="1200">
          <a:solidFill>
            <a:schemeClr val="tx1"/>
          </a:solidFill>
          <a:latin typeface="Arial" pitchFamily="34" charset="0"/>
          <a:ea typeface="Verdana" pitchFamily="34" charset="0"/>
          <a:cs typeface="Arial" pitchFamily="34" charset="0"/>
        </a:defRPr>
      </a:lvl3pPr>
      <a:lvl4pPr marL="1200140" indent="-171452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Verdana" pitchFamily="34" charset="0"/>
          <a:cs typeface="Verdana" pitchFamily="34" charset="0"/>
        </a:defRPr>
      </a:lvl4pPr>
      <a:lvl5pPr marL="1543034" indent="-171452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Verdana" pitchFamily="34" charset="0"/>
          <a:cs typeface="Verdana" pitchFamily="34" charset="0"/>
        </a:defRPr>
      </a:lvl5pPr>
      <a:lvl6pPr marL="1885936" indent="-171452" algn="l" defTabSz="68579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34" indent="-171452" algn="l" defTabSz="68579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32" indent="-171452" algn="l" defTabSz="68579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28" indent="-171452" algn="l" defTabSz="68579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3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6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3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92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93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87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80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5" algn="l" defTabSz="68579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F2D9A4"/>
                </a:solidFill>
              </a:rPr>
              <a:t>Nicole Forsgren, PhD</a:t>
            </a:r>
          </a:p>
          <a:p>
            <a:r>
              <a:rPr lang="en-US" sz="2000" b="1" dirty="0" smtClean="0">
                <a:solidFill>
                  <a:srgbClr val="F2D9A4"/>
                </a:solidFill>
              </a:rPr>
              <a:t>Utah State University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b="1" dirty="0" err="1" smtClean="0"/>
              <a:t>DevOps</a:t>
            </a:r>
            <a:r>
              <a:rPr lang="en-US" sz="3600" b="1" dirty="0" smtClean="0"/>
              <a:t> and the Bottom Line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91799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655223"/>
            <a:ext cx="7924800" cy="3631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solidFill>
                  <a:srgbClr val="F2D9A4"/>
                </a:solidFill>
              </a:rPr>
              <a:t>Intuit</a:t>
            </a:r>
            <a:endParaRPr lang="en-US" sz="3200" b="1" dirty="0" smtClean="0"/>
          </a:p>
          <a:p>
            <a:pPr marL="0" indent="0">
              <a:buNone/>
            </a:pPr>
            <a:r>
              <a:rPr lang="en-US" sz="2400" dirty="0" smtClean="0"/>
              <a:t>“By installing a rampant innovation culture, we performed </a:t>
            </a:r>
            <a:r>
              <a:rPr lang="en-US" sz="2800" b="1" i="1" dirty="0" smtClean="0">
                <a:solidFill>
                  <a:srgbClr val="F2D9A4"/>
                </a:solidFill>
              </a:rPr>
              <a:t>165 experiments</a:t>
            </a:r>
            <a:r>
              <a:rPr lang="en-US" sz="2400" dirty="0" smtClean="0"/>
              <a:t> in the peak three months of tax season. </a:t>
            </a:r>
          </a:p>
          <a:p>
            <a:pPr marL="0" indent="0">
              <a:buNone/>
            </a:pPr>
            <a:r>
              <a:rPr lang="en-US" sz="2400" dirty="0" smtClean="0"/>
              <a:t>Our business result? Conversion rate of the website is up </a:t>
            </a:r>
            <a:r>
              <a:rPr lang="en-US" sz="2800" b="1" i="1" dirty="0" smtClean="0">
                <a:solidFill>
                  <a:srgbClr val="F2D9A4"/>
                </a:solidFill>
              </a:rPr>
              <a:t>50%</a:t>
            </a:r>
            <a:r>
              <a:rPr lang="en-US" sz="2400" dirty="0" smtClean="0"/>
              <a:t>. Employee result? Everyone loves it, because their new ideas can make it to market. ”</a:t>
            </a:r>
          </a:p>
          <a:p>
            <a:pPr marL="0" indent="0">
              <a:buNone/>
            </a:pPr>
            <a:r>
              <a:rPr lang="en-US" sz="2400" dirty="0" smtClean="0"/>
              <a:t>- Scott Cook, Intuit founder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472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/>
              <a:t>Devops</a:t>
            </a:r>
            <a:r>
              <a:rPr lang="en-US" b="1" dirty="0" smtClean="0"/>
              <a:t> is good for 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7943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High Performing </a:t>
            </a:r>
            <a:r>
              <a:rPr lang="en-US" b="1" dirty="0" err="1" smtClean="0"/>
              <a:t>DevOps</a:t>
            </a:r>
            <a:r>
              <a:rPr lang="en-US" b="1" dirty="0" smtClean="0"/>
              <a:t> teams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200149"/>
            <a:ext cx="7924800" cy="34632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900" dirty="0" smtClean="0"/>
              <a:t>More </a:t>
            </a:r>
            <a:r>
              <a:rPr lang="en-US" sz="39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agile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2014 </a:t>
            </a:r>
            <a:r>
              <a:rPr lang="en-US" sz="1200" dirty="0" err="1" smtClean="0"/>
              <a:t>PuppetLabs</a:t>
            </a:r>
            <a:r>
              <a:rPr lang="en-US" sz="1200" dirty="0" smtClean="0"/>
              <a:t> State of </a:t>
            </a:r>
            <a:r>
              <a:rPr lang="en-US" sz="1200" dirty="0" err="1" smtClean="0"/>
              <a:t>DevOps</a:t>
            </a:r>
            <a:r>
              <a:rPr lang="en-US" sz="1200" dirty="0" smtClean="0"/>
              <a:t> Survey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84949" y="2103544"/>
            <a:ext cx="1255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30x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84949" y="3016794"/>
            <a:ext cx="17560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More frequent </a:t>
            </a:r>
          </a:p>
          <a:p>
            <a:r>
              <a:rPr lang="en-US" sz="2400" dirty="0" smtClean="0"/>
              <a:t>deployments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225685" y="2145059"/>
            <a:ext cx="19392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8000x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21549" y="3058309"/>
            <a:ext cx="21205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Faster lead times </a:t>
            </a:r>
          </a:p>
          <a:p>
            <a:r>
              <a:rPr lang="en-US" sz="2400" dirty="0" smtClean="0"/>
              <a:t>than peers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831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High Performing </a:t>
            </a:r>
            <a:r>
              <a:rPr lang="en-US" b="1" dirty="0" err="1" smtClean="0"/>
              <a:t>DevOps</a:t>
            </a:r>
            <a:r>
              <a:rPr lang="en-US" b="1" dirty="0" smtClean="0"/>
              <a:t> teams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5985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More </a:t>
            </a:r>
            <a:r>
              <a:rPr lang="en-US" sz="36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reliable</a:t>
            </a:r>
            <a:endParaRPr lang="en-US" sz="2800" b="1" i="1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2014 </a:t>
            </a:r>
            <a:r>
              <a:rPr lang="en-US" sz="1200" dirty="0" err="1" smtClean="0"/>
              <a:t>PuppetLabs</a:t>
            </a:r>
            <a:r>
              <a:rPr lang="en-US" sz="1200" dirty="0" smtClean="0"/>
              <a:t> State of </a:t>
            </a:r>
            <a:r>
              <a:rPr lang="en-US" sz="1200" dirty="0" err="1" smtClean="0"/>
              <a:t>DevOps</a:t>
            </a:r>
            <a:r>
              <a:rPr lang="en-US" sz="1200" dirty="0" smtClean="0"/>
              <a:t> Survey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32926" y="1978632"/>
            <a:ext cx="8864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2x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32926" y="2891882"/>
            <a:ext cx="1138653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Change </a:t>
            </a:r>
          </a:p>
          <a:p>
            <a:r>
              <a:rPr lang="en-US" sz="2400" dirty="0" smtClean="0"/>
              <a:t>Success</a:t>
            </a:r>
          </a:p>
          <a:p>
            <a:r>
              <a:rPr lang="en-US" sz="2400" dirty="0" smtClean="0"/>
              <a:t>Rate 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046139" y="2020147"/>
            <a:ext cx="12373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12x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62823" y="2933397"/>
            <a:ext cx="268174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Faster </a:t>
            </a:r>
          </a:p>
          <a:p>
            <a:r>
              <a:rPr lang="en-US" sz="2400" dirty="0" smtClean="0"/>
              <a:t>Mean time to recovery</a:t>
            </a:r>
          </a:p>
          <a:p>
            <a:r>
              <a:rPr lang="en-US" sz="2400" dirty="0" smtClean="0"/>
              <a:t>(MTTR)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8502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FFFFFF"/>
                </a:solidFill>
              </a:rPr>
              <a:t>Devops</a:t>
            </a:r>
            <a:r>
              <a:rPr lang="en-US" b="1" dirty="0" smtClean="0">
                <a:solidFill>
                  <a:srgbClr val="FFFFFF"/>
                </a:solidFill>
              </a:rPr>
              <a:t> is good for organizations</a:t>
            </a:r>
            <a:endParaRPr 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2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High Performing IT organizations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540758"/>
          </a:xfrm>
        </p:spPr>
        <p:txBody>
          <a:bodyPr>
            <a:normAutofit fontScale="92500" lnSpcReduction="10000"/>
          </a:bodyPr>
          <a:lstStyle/>
          <a:p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 smtClean="0"/>
          </a:p>
          <a:p>
            <a:pPr marL="0" indent="0">
              <a:buNone/>
            </a:pPr>
            <a:r>
              <a:rPr lang="en-US" sz="1200" dirty="0" smtClean="0"/>
              <a:t>2014 </a:t>
            </a:r>
            <a:r>
              <a:rPr lang="en-US" sz="1200" dirty="0" err="1" smtClean="0"/>
              <a:t>PuppetLabs</a:t>
            </a:r>
            <a:r>
              <a:rPr lang="en-US" sz="1200" dirty="0" smtClean="0"/>
              <a:t> State of </a:t>
            </a:r>
            <a:r>
              <a:rPr lang="en-US" sz="1200" dirty="0" err="1" smtClean="0"/>
              <a:t>DevOps</a:t>
            </a:r>
            <a:r>
              <a:rPr lang="en-US" sz="1200" dirty="0" smtClean="0"/>
              <a:t> Survey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98498" y="1501151"/>
            <a:ext cx="8864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2x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98498" y="2414401"/>
            <a:ext cx="25556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More likely to exceed </a:t>
            </a:r>
          </a:p>
          <a:p>
            <a:r>
              <a:rPr lang="en-US" sz="2400" dirty="0" smtClean="0"/>
              <a:t>Profitability, </a:t>
            </a:r>
          </a:p>
          <a:p>
            <a:r>
              <a:rPr lang="en-US" sz="2400" dirty="0" smtClean="0"/>
              <a:t>Market share, and</a:t>
            </a:r>
          </a:p>
          <a:p>
            <a:r>
              <a:rPr lang="en-US" sz="2400" dirty="0" smtClean="0"/>
              <a:t>Productivity goals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031279" y="1501151"/>
            <a:ext cx="14474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50%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31279" y="2423133"/>
            <a:ext cx="25058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Higher market cap</a:t>
            </a:r>
          </a:p>
          <a:p>
            <a:r>
              <a:rPr lang="en-US" sz="2400" dirty="0" smtClean="0"/>
              <a:t>growth over 3 years*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9426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4294967295"/>
          </p:nvPr>
        </p:nvSpPr>
        <p:spPr>
          <a:xfrm>
            <a:off x="872587" y="1850016"/>
            <a:ext cx="7667625" cy="1314450"/>
          </a:xfrm>
        </p:spPr>
        <p:txBody>
          <a:bodyPr>
            <a:normAutofit/>
          </a:bodyPr>
          <a:lstStyle/>
          <a:p>
            <a:pPr algn="ctr"/>
            <a:endParaRPr lang="en-US" dirty="0" smtClean="0"/>
          </a:p>
          <a:p>
            <a:pPr marL="0" indent="0" algn="ctr">
              <a:buNone/>
            </a:pPr>
            <a:r>
              <a:rPr lang="en-US" sz="3200" b="1" dirty="0" err="1" smtClean="0"/>
              <a:t>DevOps</a:t>
            </a:r>
            <a:r>
              <a:rPr lang="en-US" sz="3200" b="1" dirty="0" smtClean="0"/>
              <a:t> isn’t just IT. It’s the </a:t>
            </a:r>
            <a:r>
              <a:rPr lang="en-US" sz="3200" b="1" i="1" dirty="0" smtClean="0"/>
              <a:t>practice</a:t>
            </a:r>
            <a:r>
              <a:rPr lang="en-US" sz="3200" b="1" dirty="0" smtClean="0"/>
              <a:t> of IT.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38997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business gears.jpg"/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21" r="-302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927252" y="1562452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312752" y="1483004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88986" y="3156343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663349" y="2097904"/>
            <a:ext cx="688713" cy="7056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513109" y="2290624"/>
            <a:ext cx="576929" cy="5532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79265" y="1785412"/>
            <a:ext cx="466061" cy="443536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313730" y="2864008"/>
            <a:ext cx="574492" cy="603633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19178" y="3156343"/>
            <a:ext cx="576929" cy="5532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2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i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And look at the larger picture</a:t>
            </a:r>
            <a:endParaRPr lang="en-US" sz="2800" b="1" i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FFFF"/>
                </a:solidFill>
              </a:rPr>
              <a:t>But let’s step back…</a:t>
            </a:r>
            <a:endParaRPr 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316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l="-57424" r="-57424"/>
          <a:stretch>
            <a:fillRect/>
          </a:stretch>
        </p:blipFill>
        <p:spPr/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8900"/>
            <a:ext cx="9144000" cy="495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5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business gears.jpg"/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21" r="-3021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9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8051630" cy="857250"/>
          </a:xfrm>
        </p:spPr>
        <p:txBody>
          <a:bodyPr/>
          <a:lstStyle/>
          <a:p>
            <a:r>
              <a:rPr lang="en-US" b="1" dirty="0" smtClean="0"/>
              <a:t>IT Revolution and </a:t>
            </a:r>
            <a:r>
              <a:rPr lang="en-US" b="1" dirty="0" err="1" smtClean="0"/>
              <a:t>devops</a:t>
            </a:r>
            <a:r>
              <a:rPr lang="en-US" b="1" dirty="0" smtClean="0"/>
              <a:t> research in 2015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Shape our research agenda</a:t>
            </a:r>
          </a:p>
          <a:p>
            <a:pPr lvl="1"/>
            <a:r>
              <a:rPr lang="en-US" sz="2800" dirty="0" smtClean="0"/>
              <a:t>What are your pain points?</a:t>
            </a:r>
          </a:p>
          <a:p>
            <a:pPr lvl="1"/>
            <a:r>
              <a:rPr lang="en-US" sz="2800" dirty="0" smtClean="0"/>
              <a:t>What are your big questions?</a:t>
            </a:r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6978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b="1" dirty="0" err="1" smtClean="0">
                <a:solidFill>
                  <a:srgbClr val="F2D9A4"/>
                </a:solidFill>
              </a:rPr>
              <a:t>nicolefv@gmail.com</a:t>
            </a:r>
            <a:endParaRPr lang="en-US" sz="2400" b="1" dirty="0" smtClean="0">
              <a:solidFill>
                <a:srgbClr val="F2D9A4"/>
              </a:solidFill>
            </a:endParaRPr>
          </a:p>
          <a:p>
            <a:r>
              <a:rPr lang="en-US" sz="2400" b="1" dirty="0" smtClean="0">
                <a:solidFill>
                  <a:srgbClr val="F2D9A4"/>
                </a:solidFill>
              </a:rPr>
              <a:t>@</a:t>
            </a:r>
            <a:r>
              <a:rPr lang="en-US" sz="2400" b="1" dirty="0" err="1" smtClean="0">
                <a:solidFill>
                  <a:srgbClr val="F2D9A4"/>
                </a:solidFill>
              </a:rPr>
              <a:t>nicolefv</a:t>
            </a:r>
            <a:endParaRPr lang="en-US" sz="2400" b="1" dirty="0" smtClean="0">
              <a:solidFill>
                <a:srgbClr val="F2D9A4"/>
              </a:solidFill>
            </a:endParaRPr>
          </a:p>
          <a:p>
            <a:r>
              <a:rPr lang="en-US" sz="2400" b="1" dirty="0" err="1">
                <a:solidFill>
                  <a:srgbClr val="F2D9A4"/>
                </a:solidFill>
              </a:rPr>
              <a:t>n</a:t>
            </a:r>
            <a:r>
              <a:rPr lang="en-US" sz="2400" b="1" dirty="0" err="1" smtClean="0">
                <a:solidFill>
                  <a:srgbClr val="F2D9A4"/>
                </a:solidFill>
              </a:rPr>
              <a:t>icoleforsgren.com</a:t>
            </a:r>
            <a:endParaRPr lang="en-US" sz="2400" b="1" dirty="0">
              <a:solidFill>
                <a:srgbClr val="F2D9A4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b="1" dirty="0" smtClean="0"/>
              <a:t>Thank you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1335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2"/>
            <a:ext cx="8229600" cy="70485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Help Us Develop Our Research Agenda!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301625" y="1071197"/>
            <a:ext cx="6022975" cy="3603673"/>
          </a:xfrm>
        </p:spPr>
        <p:txBody>
          <a:bodyPr>
            <a:normAutofit fontScale="92500" lnSpcReduction="20000"/>
          </a:bodyPr>
          <a:lstStyle/>
          <a:p>
            <a:pPr>
              <a:tabLst>
                <a:tab pos="344488" algn="l"/>
              </a:tabLst>
            </a:pPr>
            <a:endParaRPr lang="en-US" sz="800" dirty="0">
              <a:solidFill>
                <a:srgbClr val="000000"/>
              </a:solidFill>
            </a:endParaRPr>
          </a:p>
          <a:p>
            <a:pPr marL="0" indent="0">
              <a:buNone/>
              <a:tabLst>
                <a:tab pos="344488" algn="l"/>
              </a:tabLst>
            </a:pPr>
            <a:r>
              <a:rPr lang="en-US" sz="2000" dirty="0" smtClean="0">
                <a:solidFill>
                  <a:srgbClr val="000000"/>
                </a:solidFill>
              </a:rPr>
              <a:t>If you are interested in helping us…</a:t>
            </a:r>
          </a:p>
          <a:p>
            <a:pPr marL="0" indent="0">
              <a:buNone/>
              <a:tabLst>
                <a:tab pos="344488" algn="l"/>
              </a:tabLst>
            </a:pPr>
            <a:endParaRPr lang="en-US" sz="2000" dirty="0" smtClean="0">
              <a:solidFill>
                <a:srgbClr val="000000"/>
              </a:solidFill>
            </a:endParaRPr>
          </a:p>
          <a:p>
            <a:pPr>
              <a:lnSpc>
                <a:spcPct val="110000"/>
              </a:lnSpc>
              <a:tabLst>
                <a:tab pos="344488" algn="l"/>
              </a:tabLst>
            </a:pPr>
            <a:r>
              <a:rPr lang="en-US" sz="2000" dirty="0" smtClean="0">
                <a:solidFill>
                  <a:srgbClr val="000000"/>
                </a:solidFill>
              </a:rPr>
              <a:t>Develop </a:t>
            </a:r>
            <a:r>
              <a:rPr lang="en-US" sz="2000" dirty="0">
                <a:solidFill>
                  <a:srgbClr val="000000"/>
                </a:solidFill>
              </a:rPr>
              <a:t>a research </a:t>
            </a:r>
            <a:r>
              <a:rPr lang="en-US" sz="2000" dirty="0" smtClean="0">
                <a:solidFill>
                  <a:srgbClr val="000000"/>
                </a:solidFill>
              </a:rPr>
              <a:t>agenda</a:t>
            </a:r>
          </a:p>
          <a:p>
            <a:pPr>
              <a:lnSpc>
                <a:spcPct val="110000"/>
              </a:lnSpc>
              <a:tabLst>
                <a:tab pos="344488" algn="l"/>
              </a:tabLst>
            </a:pPr>
            <a:r>
              <a:rPr lang="en-US" sz="2000" dirty="0" smtClean="0">
                <a:solidFill>
                  <a:srgbClr val="000000"/>
                </a:solidFill>
              </a:rPr>
              <a:t>Mobilize the ecosystem </a:t>
            </a:r>
            <a:r>
              <a:rPr lang="en-US" sz="2000" dirty="0">
                <a:solidFill>
                  <a:srgbClr val="000000"/>
                </a:solidFill>
              </a:rPr>
              <a:t>to </a:t>
            </a:r>
            <a:r>
              <a:rPr lang="en-US" sz="2000" dirty="0" smtClean="0">
                <a:solidFill>
                  <a:srgbClr val="000000"/>
                </a:solidFill>
              </a:rPr>
              <a:t>find answers to those problems</a:t>
            </a:r>
          </a:p>
          <a:p>
            <a:pPr>
              <a:lnSpc>
                <a:spcPct val="110000"/>
              </a:lnSpc>
              <a:tabLst>
                <a:tab pos="344488" algn="l"/>
              </a:tabLst>
            </a:pPr>
            <a:r>
              <a:rPr lang="en-US" sz="2000" dirty="0" smtClean="0">
                <a:solidFill>
                  <a:srgbClr val="000000"/>
                </a:solidFill>
              </a:rPr>
              <a:t>Bring </a:t>
            </a:r>
            <a:r>
              <a:rPr lang="en-US" sz="2000" dirty="0">
                <a:solidFill>
                  <a:srgbClr val="000000"/>
                </a:solidFill>
              </a:rPr>
              <a:t>it back to the community</a:t>
            </a:r>
          </a:p>
          <a:p>
            <a:pPr marL="0" indent="0">
              <a:buNone/>
              <a:tabLst>
                <a:tab pos="344488" algn="l"/>
              </a:tabLst>
            </a:pPr>
            <a:endParaRPr lang="en-US" sz="2000" dirty="0">
              <a:solidFill>
                <a:srgbClr val="000000"/>
              </a:solidFill>
            </a:endParaRPr>
          </a:p>
          <a:p>
            <a:pPr marL="0" indent="0" defTabSz="911225">
              <a:buNone/>
              <a:tabLst>
                <a:tab pos="344488" algn="l"/>
              </a:tabLst>
            </a:pPr>
            <a:r>
              <a:rPr lang="en-US" sz="2000" dirty="0">
                <a:solidFill>
                  <a:srgbClr val="000000"/>
                </a:solidFill>
              </a:rPr>
              <a:t/>
            </a:r>
            <a:br>
              <a:rPr lang="en-US" sz="2000" dirty="0">
                <a:solidFill>
                  <a:srgbClr val="000000"/>
                </a:solidFill>
              </a:rPr>
            </a:br>
            <a:r>
              <a:rPr lang="en-US" sz="2000" dirty="0" smtClean="0">
                <a:solidFill>
                  <a:srgbClr val="000000"/>
                </a:solidFill>
              </a:rPr>
              <a:t>Just pick up your phone, and send an email:</a:t>
            </a:r>
            <a:br>
              <a:rPr lang="en-US" sz="2000" dirty="0" smtClean="0">
                <a:solidFill>
                  <a:srgbClr val="000000"/>
                </a:solidFill>
              </a:rPr>
            </a:br>
            <a:endParaRPr lang="en-US" sz="2000" dirty="0" smtClean="0">
              <a:solidFill>
                <a:srgbClr val="000000"/>
              </a:solidFill>
            </a:endParaRPr>
          </a:p>
          <a:p>
            <a:pPr marL="0" indent="0" defTabSz="911225">
              <a:buNone/>
              <a:tabLst>
                <a:tab pos="344488" algn="l"/>
              </a:tabLst>
            </a:pPr>
            <a:r>
              <a:rPr lang="en-US" sz="2000" dirty="0">
                <a:solidFill>
                  <a:srgbClr val="000000"/>
                </a:solidFill>
              </a:rPr>
              <a:t>	</a:t>
            </a:r>
            <a:r>
              <a:rPr lang="en-US" sz="2000" dirty="0" smtClean="0">
                <a:solidFill>
                  <a:srgbClr val="000000"/>
                </a:solidFill>
              </a:rPr>
              <a:t>To: 		</a:t>
            </a:r>
            <a:r>
              <a:rPr lang="en-US" sz="2000" b="1" dirty="0" err="1" smtClean="0">
                <a:solidFill>
                  <a:srgbClr val="FF0000"/>
                </a:solidFill>
              </a:rPr>
              <a:t>realgenekim@SendYourSlides.com</a:t>
            </a:r>
            <a:endParaRPr lang="en-US" sz="2000" b="1" dirty="0" smtClean="0">
              <a:solidFill>
                <a:srgbClr val="FF0000"/>
              </a:solidFill>
            </a:endParaRPr>
          </a:p>
          <a:p>
            <a:pPr marL="0" indent="0" defTabSz="911225">
              <a:buNone/>
              <a:tabLst>
                <a:tab pos="344488" algn="l"/>
              </a:tabLst>
            </a:pPr>
            <a:r>
              <a:rPr lang="en-US" sz="2000" b="1" dirty="0">
                <a:solidFill>
                  <a:srgbClr val="000000"/>
                </a:solidFill>
              </a:rPr>
              <a:t>	</a:t>
            </a:r>
            <a:r>
              <a:rPr lang="en-US" sz="2000" dirty="0" smtClean="0">
                <a:solidFill>
                  <a:srgbClr val="000000"/>
                </a:solidFill>
              </a:rPr>
              <a:t>Subject: 	</a:t>
            </a:r>
            <a:r>
              <a:rPr lang="en-US" sz="2000" b="1" dirty="0" smtClean="0">
                <a:solidFill>
                  <a:srgbClr val="FF0000"/>
                </a:solidFill>
              </a:rPr>
              <a:t>yes</a:t>
            </a:r>
          </a:p>
          <a:p>
            <a:pPr marL="0" indent="0" defTabSz="911225">
              <a:buNone/>
              <a:tabLst>
                <a:tab pos="344488" algn="l"/>
              </a:tabLst>
            </a:pPr>
            <a:endParaRPr lang="en-US" sz="2000" b="1" dirty="0">
              <a:solidFill>
                <a:srgbClr val="000000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338202" y="1123950"/>
            <a:ext cx="2805798" cy="3047999"/>
            <a:chOff x="6338202" y="1123950"/>
            <a:chExt cx="2805798" cy="3047999"/>
          </a:xfrm>
        </p:grpSpPr>
        <p:grpSp>
          <p:nvGrpSpPr>
            <p:cNvPr id="9" name="Group 8"/>
            <p:cNvGrpSpPr/>
            <p:nvPr/>
          </p:nvGrpSpPr>
          <p:grpSpPr>
            <a:xfrm>
              <a:off x="6338202" y="1123950"/>
              <a:ext cx="2805798" cy="3047999"/>
              <a:chOff x="6338202" y="1123950"/>
              <a:chExt cx="2805798" cy="3047999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38202" y="1123950"/>
                <a:ext cx="2805798" cy="3047999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6629401" y="1792129"/>
                <a:ext cx="2362199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defTabSz="914153"/>
                <a:r>
                  <a:rPr lang="en-US" sz="1000" b="1" dirty="0" err="1">
                    <a:solidFill>
                      <a:srgbClr val="FF0000"/>
                    </a:solidFill>
                  </a:rPr>
                  <a:t>realgenekim@SendYourSlides.com</a:t>
                </a:r>
                <a:endParaRPr lang="en-US" sz="10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6858000" y="2419350"/>
                <a:ext cx="1981200" cy="24622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defTabSz="914153"/>
                <a:r>
                  <a:rPr lang="en-US" sz="1000" b="1" dirty="0" smtClean="0">
                    <a:solidFill>
                      <a:srgbClr val="FF0000"/>
                    </a:solidFill>
                  </a:rPr>
                  <a:t>yes</a:t>
                </a:r>
                <a:endParaRPr lang="en-US" sz="1000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6858000" y="2114550"/>
              <a:ext cx="2114088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defTabSz="914153"/>
              <a:endParaRPr lang="en-US" sz="10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01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business gears.jpg"/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21" r="-302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927252" y="1562452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312752" y="1483004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88986" y="3156343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1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business gears.jpg"/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21" r="-302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927252" y="1562452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312752" y="1483004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7388986" y="3156343"/>
            <a:ext cx="765989" cy="705624"/>
          </a:xfrm>
          <a:prstGeom prst="ellipse">
            <a:avLst/>
          </a:prstGeom>
          <a:noFill/>
          <a:effectLst>
            <a:glow rad="101600">
              <a:schemeClr val="tx2">
                <a:lumMod val="40000"/>
                <a:lumOff val="6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621709" y="2097904"/>
            <a:ext cx="765989" cy="7056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513109" y="2290624"/>
            <a:ext cx="576929" cy="5532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79265" y="1785412"/>
            <a:ext cx="466061" cy="443536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313730" y="2864008"/>
            <a:ext cx="574492" cy="603633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19178" y="3156343"/>
            <a:ext cx="576929" cy="553224"/>
          </a:xfrm>
          <a:prstGeom prst="ellipse">
            <a:avLst/>
          </a:prstGeom>
          <a:noFill/>
          <a:effectLst>
            <a:glow rad="101600">
              <a:schemeClr val="accent2">
                <a:lumMod val="60000"/>
                <a:lumOff val="40000"/>
                <a:alpha val="75000"/>
              </a:schemeClr>
            </a:glow>
            <a:outerShdw blurRad="50800" dist="42924" dir="5400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9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38" b="24038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28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alphaModFix amt="61000"/>
          </a:blip>
          <a:srcRect t="22740" b="227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339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957084"/>
            <a:ext cx="7924800" cy="3631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 smtClean="0"/>
              <a:t>10 deploys per day</a:t>
            </a:r>
          </a:p>
          <a:p>
            <a:pPr marL="0" indent="0" algn="ctr">
              <a:buNone/>
            </a:pPr>
            <a:r>
              <a:rPr lang="en-US" sz="3200" b="1" dirty="0" err="1" smtClean="0"/>
              <a:t>Dev</a:t>
            </a:r>
            <a:r>
              <a:rPr lang="en-US" sz="3200" b="1" dirty="0" smtClean="0"/>
              <a:t> &amp; ops cooperation at Flickr</a:t>
            </a:r>
          </a:p>
          <a:p>
            <a:pPr marL="0" indent="0" algn="ctr">
              <a:buNone/>
            </a:pPr>
            <a:endParaRPr lang="en-US" sz="3200" b="1" dirty="0" smtClean="0"/>
          </a:p>
          <a:p>
            <a:pPr marL="0" indent="0" algn="ctr">
              <a:buNone/>
            </a:pPr>
            <a:r>
              <a:rPr lang="en-US" sz="3200" b="1" dirty="0" smtClean="0"/>
              <a:t>John </a:t>
            </a:r>
            <a:r>
              <a:rPr lang="en-US" sz="3200" b="1" dirty="0" err="1" smtClean="0"/>
              <a:t>Allspaw</a:t>
            </a:r>
            <a:r>
              <a:rPr lang="en-US" sz="3200" b="1" dirty="0" smtClean="0"/>
              <a:t> &amp; John Hammond</a:t>
            </a:r>
          </a:p>
          <a:p>
            <a:pPr marL="0" indent="0" algn="ctr">
              <a:buNone/>
            </a:pPr>
            <a:r>
              <a:rPr lang="en-US" sz="3200" b="1" dirty="0" smtClean="0"/>
              <a:t>Velocity 2009</a:t>
            </a:r>
          </a:p>
          <a:p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55911" y="413294"/>
            <a:ext cx="2119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That was then…</a:t>
            </a:r>
            <a:endParaRPr lang="en-US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05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655223"/>
            <a:ext cx="7924800" cy="3631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dirty="0" err="1" smtClean="0"/>
              <a:t>Etsy</a:t>
            </a:r>
            <a:r>
              <a:rPr lang="en-US" sz="2800" b="1" dirty="0" smtClean="0"/>
              <a:t> Code Deployment</a:t>
            </a:r>
          </a:p>
          <a:p>
            <a:pPr marL="0" indent="0">
              <a:buNone/>
            </a:pPr>
            <a:r>
              <a:rPr lang="en-US" sz="2000" dirty="0" smtClean="0"/>
              <a:t>What once required </a:t>
            </a:r>
            <a:r>
              <a:rPr lang="en-US" sz="2400" b="1" dirty="0" smtClean="0"/>
              <a:t>6-14 hours</a:t>
            </a:r>
            <a:r>
              <a:rPr lang="en-US" sz="2000" dirty="0" smtClean="0"/>
              <a:t> and an “Army”</a:t>
            </a:r>
          </a:p>
          <a:p>
            <a:pPr marL="0" indent="0" algn="ctr">
              <a:buNone/>
            </a:pPr>
            <a:r>
              <a:rPr lang="en-US" sz="2000" dirty="0" smtClean="0"/>
              <a:t>								…Now takes </a:t>
            </a:r>
            <a:r>
              <a:rPr lang="en-US" sz="2400" b="1" dirty="0" smtClean="0"/>
              <a:t>15 minutes and 1 person</a:t>
            </a:r>
            <a:endParaRPr lang="en-US" sz="2000" b="1" dirty="0" smtClean="0"/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755911" y="413294"/>
            <a:ext cx="1811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This is now…</a:t>
            </a:r>
            <a:endParaRPr lang="en-US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5753" y="4526078"/>
            <a:ext cx="332679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2013 Mike </a:t>
            </a:r>
            <a:r>
              <a:rPr lang="en-US" sz="1100" dirty="0" err="1" smtClean="0"/>
              <a:t>Brittain</a:t>
            </a:r>
            <a:r>
              <a:rPr lang="en-US" sz="1100" dirty="0" smtClean="0"/>
              <a:t>, Continuous Deployment: The Dirty Details</a:t>
            </a:r>
          </a:p>
          <a:p>
            <a:r>
              <a:rPr lang="en-US" sz="1100" dirty="0" smtClean="0"/>
              <a:t>3/2014 Daniel </a:t>
            </a:r>
            <a:r>
              <a:rPr lang="en-US" sz="1100" dirty="0" err="1" smtClean="0"/>
              <a:t>Schauenberg</a:t>
            </a:r>
            <a:r>
              <a:rPr lang="en-US" sz="1100" dirty="0" smtClean="0"/>
              <a:t> , </a:t>
            </a:r>
            <a:r>
              <a:rPr lang="en-US" sz="1100" dirty="0" err="1" smtClean="0"/>
              <a:t>Qcon</a:t>
            </a:r>
            <a:r>
              <a:rPr lang="en-US" sz="1100" dirty="0" smtClean="0"/>
              <a:t> London</a:t>
            </a:r>
          </a:p>
          <a:p>
            <a:r>
              <a:rPr lang="en-US" sz="1100" dirty="0" smtClean="0"/>
              <a:t>4/2014 tweet @</a:t>
            </a:r>
            <a:r>
              <a:rPr lang="en-US" sz="1100" dirty="0" err="1" smtClean="0"/>
              <a:t>philkates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sp>
        <p:nvSpPr>
          <p:cNvPr id="5" name="TextBox 4"/>
          <p:cNvSpPr txBox="1"/>
          <p:nvPr/>
        </p:nvSpPr>
        <p:spPr>
          <a:xfrm>
            <a:off x="1159065" y="2257998"/>
            <a:ext cx="1255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30+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59065" y="3171248"/>
            <a:ext cx="1096424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Deploys </a:t>
            </a:r>
          </a:p>
          <a:p>
            <a:r>
              <a:rPr lang="en-US" sz="2400" dirty="0" smtClean="0"/>
              <a:t>per day</a:t>
            </a:r>
          </a:p>
          <a:p>
            <a:r>
              <a:rPr lang="en-US" sz="2400" dirty="0" smtClean="0"/>
              <a:t>2013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972278" y="2299513"/>
            <a:ext cx="8864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50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89276" y="3212763"/>
            <a:ext cx="2008483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Deploys per day</a:t>
            </a:r>
          </a:p>
          <a:p>
            <a:r>
              <a:rPr lang="en-US" sz="2400" dirty="0" smtClean="0"/>
              <a:t>March 2014</a:t>
            </a:r>
          </a:p>
          <a:p>
            <a:r>
              <a:rPr lang="en-US" sz="2400" dirty="0" err="1" smtClean="0"/>
              <a:t>QCon</a:t>
            </a:r>
            <a:r>
              <a:rPr lang="en-US" sz="2400" dirty="0" smtClean="0"/>
              <a:t> London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804416" y="2249111"/>
            <a:ext cx="1798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80-90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04416" y="3162361"/>
            <a:ext cx="2008483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Deploys per day</a:t>
            </a:r>
          </a:p>
          <a:p>
            <a:r>
              <a:rPr lang="en-US" sz="2400" dirty="0" smtClean="0"/>
              <a:t>April 2014</a:t>
            </a:r>
          </a:p>
          <a:p>
            <a:r>
              <a:rPr lang="en-US" sz="2400" dirty="0" smtClean="0"/>
              <a:t>Chef </a:t>
            </a:r>
            <a:r>
              <a:rPr lang="en-US" sz="2400" dirty="0" err="1" smtClean="0"/>
              <a:t>Conf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4690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655223"/>
            <a:ext cx="7924800" cy="36310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dirty="0" smtClean="0"/>
              <a:t>Amazon Deployment Stats </a:t>
            </a:r>
          </a:p>
          <a:p>
            <a:pPr marL="0" indent="0" algn="ctr">
              <a:buNone/>
            </a:pPr>
            <a:r>
              <a:rPr lang="en-US" sz="2000" dirty="0" smtClean="0"/>
              <a:t>(production &amp; host environments only)</a:t>
            </a:r>
          </a:p>
          <a:p>
            <a:pPr marL="0" indent="0" algn="ctr">
              <a:buNone/>
            </a:pP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755911" y="413294"/>
            <a:ext cx="1811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This is now…</a:t>
            </a:r>
            <a:endParaRPr lang="en-US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7085" y="1966546"/>
            <a:ext cx="17637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1,079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7085" y="2879796"/>
            <a:ext cx="24533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Max deploys</a:t>
            </a:r>
          </a:p>
          <a:p>
            <a:r>
              <a:rPr lang="en-US" sz="2400" dirty="0" smtClean="0"/>
              <a:t>In a single hour</a:t>
            </a:r>
          </a:p>
          <a:p>
            <a:endParaRPr lang="en-US" sz="2400" dirty="0"/>
          </a:p>
          <a:p>
            <a:r>
              <a:rPr lang="en-US" sz="2400" dirty="0" smtClean="0"/>
              <a:t>Every </a:t>
            </a:r>
            <a:r>
              <a:rPr lang="en-US" sz="2400" b="1" i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11.6</a:t>
            </a:r>
            <a:r>
              <a:rPr lang="en-US" sz="24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smtClean="0"/>
              <a:t>seconds!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045788" y="2008061"/>
            <a:ext cx="21146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10,000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77296" y="2921311"/>
            <a:ext cx="2836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Mean # hosts receiving </a:t>
            </a:r>
          </a:p>
          <a:p>
            <a:r>
              <a:rPr lang="en-US" sz="2400" dirty="0" smtClean="0"/>
              <a:t>Deploys simultaneously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211046" y="1957659"/>
            <a:ext cx="21146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ECC577"/>
                </a:solidFill>
              </a:rPr>
              <a:t>30,000</a:t>
            </a:r>
            <a:endParaRPr lang="en-US" sz="6000" b="1" dirty="0">
              <a:solidFill>
                <a:srgbClr val="ECC577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92436" y="2870909"/>
            <a:ext cx="2836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Max # hosts receiving</a:t>
            </a:r>
          </a:p>
          <a:p>
            <a:r>
              <a:rPr lang="en-US" sz="2400" dirty="0" smtClean="0"/>
              <a:t>Deploys simultaneously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072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SAC 2012 Presentation PPT Speaker Template 2">
  <a:themeElements>
    <a:clrScheme name="Custom 16">
      <a:dk1>
        <a:sysClr val="windowText" lastClr="000000"/>
      </a:dk1>
      <a:lt1>
        <a:sysClr val="window" lastClr="FFFFFF"/>
      </a:lt1>
      <a:dk2>
        <a:srgbClr val="5392CF"/>
      </a:dk2>
      <a:lt2>
        <a:srgbClr val="EEECE1"/>
      </a:lt2>
      <a:accent1>
        <a:srgbClr val="5392CF"/>
      </a:accent1>
      <a:accent2>
        <a:srgbClr val="6AB843"/>
      </a:accent2>
      <a:accent3>
        <a:srgbClr val="7659A6"/>
      </a:accent3>
      <a:accent4>
        <a:srgbClr val="7CC7F1"/>
      </a:accent4>
      <a:accent5>
        <a:srgbClr val="AAD057"/>
      </a:accent5>
      <a:accent6>
        <a:srgbClr val="A172B2"/>
      </a:accent6>
      <a:hlink>
        <a:srgbClr val="CB022A"/>
      </a:hlink>
      <a:folHlink>
        <a:srgbClr val="E2483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Horizon.thmx</Template>
  <TotalTime>937</TotalTime>
  <Words>1512</Words>
  <Application>Microsoft Office PowerPoint</Application>
  <PresentationFormat>On-screen Show (16:9)</PresentationFormat>
  <Paragraphs>215</Paragraphs>
  <Slides>22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Horizon</vt:lpstr>
      <vt:lpstr>RSAC 2012 Presentation PPT Speaker Template 2</vt:lpstr>
      <vt:lpstr>DevOps and the Bottom 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Devops is good for IT</vt:lpstr>
      <vt:lpstr>High Performing DevOps teams</vt:lpstr>
      <vt:lpstr>High Performing DevOps teams</vt:lpstr>
      <vt:lpstr>Devops is good for organizations</vt:lpstr>
      <vt:lpstr>High Performing IT organizations</vt:lpstr>
      <vt:lpstr>PowerPoint Presentation</vt:lpstr>
      <vt:lpstr>PowerPoint Presentation</vt:lpstr>
      <vt:lpstr>But let’s step back…</vt:lpstr>
      <vt:lpstr>PowerPoint Presentation</vt:lpstr>
      <vt:lpstr>IT Revolution and devops research in 2015</vt:lpstr>
      <vt:lpstr>Thank you</vt:lpstr>
      <vt:lpstr>Help Us Develop Our Research Agenda!</vt:lpstr>
    </vt:vector>
  </TitlesOfParts>
  <Company>Pepperdine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and the Bottom Line</dc:title>
  <dc:creator>Nicole Forsgren Velasquez</dc:creator>
  <cp:lastModifiedBy>Polar Beast</cp:lastModifiedBy>
  <cp:revision>66</cp:revision>
  <dcterms:created xsi:type="dcterms:W3CDTF">2014-10-22T03:47:04Z</dcterms:created>
  <dcterms:modified xsi:type="dcterms:W3CDTF">2014-10-22T20:58:56Z</dcterms:modified>
</cp:coreProperties>
</file>

<file path=docProps/thumbnail.jpeg>
</file>